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lack Han Sans" charset="1" panose="00000000000000000000"/>
      <p:regular r:id="rId17"/>
    </p:embeddedFont>
    <p:embeddedFont>
      <p:font typeface="210 디딤고딕 Light" charset="1" panose="02020503020101020101"/>
      <p:regular r:id="rId18"/>
    </p:embeddedFont>
    <p:embeddedFont>
      <p:font typeface="210 디딤고딕 Bold" charset="1" panose="02020503020101020101"/>
      <p:regular r:id="rId19"/>
    </p:embeddedFont>
    <p:embeddedFont>
      <p:font typeface="Tlab 레트로라이프" charset="1" panose="02000600000000000000"/>
      <p:regular r:id="rId20"/>
    </p:embeddedFont>
    <p:embeddedFont>
      <p:font typeface="210 밀레니얼 Light" charset="1" panose="02020503020101020101"/>
      <p:regular r:id="rId21"/>
    </p:embeddedFont>
    <p:embeddedFont>
      <p:font typeface="Tlab 레트로라이프 Bold" charset="1" panose="02000800000000000000"/>
      <p:regular r:id="rId22"/>
    </p:embeddedFont>
    <p:embeddedFont>
      <p:font typeface="TDTD순고딕" charset="1" panose="02000603000000000000"/>
      <p:regular r:id="rId23"/>
    </p:embeddedFont>
    <p:embeddedFont>
      <p:font typeface="210 디딤고딕" charset="1" panose="02020503020101020101"/>
      <p:regular r:id="rId24"/>
    </p:embeddedFont>
    <p:embeddedFont>
      <p:font typeface="TDTD한강고딕" charset="1" panose="02000503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5847" y="7423337"/>
            <a:ext cx="2863663" cy="2863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16351" y="1942816"/>
            <a:ext cx="3432702" cy="34327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6443417" y="9643898"/>
            <a:ext cx="0" cy="249374"/>
          </a:xfrm>
          <a:prstGeom prst="line">
            <a:avLst/>
          </a:prstGeom>
          <a:ln cap="flat" w="19050">
            <a:solidFill>
              <a:srgbClr val="FB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153525" y="9690598"/>
            <a:ext cx="0" cy="249374"/>
          </a:xfrm>
          <a:prstGeom prst="line">
            <a:avLst/>
          </a:prstGeom>
          <a:ln cap="flat" w="19050">
            <a:solidFill>
              <a:srgbClr val="FB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589899" y="9690598"/>
            <a:ext cx="0" cy="249374"/>
          </a:xfrm>
          <a:prstGeom prst="line">
            <a:avLst/>
          </a:prstGeom>
          <a:ln cap="flat" w="19050">
            <a:solidFill>
              <a:srgbClr val="FBF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796734" y="6670354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838423" y="0"/>
            <a:ext cx="1449577" cy="1433763"/>
          </a:xfrm>
          <a:custGeom>
            <a:avLst/>
            <a:gdLst/>
            <a:ahLst/>
            <a:cxnLst/>
            <a:rect r="r" b="b" t="t" l="l"/>
            <a:pathLst>
              <a:path h="1433763" w="1449577">
                <a:moveTo>
                  <a:pt x="0" y="0"/>
                </a:moveTo>
                <a:lnTo>
                  <a:pt x="1449577" y="0"/>
                </a:lnTo>
                <a:lnTo>
                  <a:pt x="1449577" y="1433763"/>
                </a:lnTo>
                <a:lnTo>
                  <a:pt x="0" y="1433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860922" y="4739848"/>
            <a:ext cx="12566156" cy="161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Case by Case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80374" y="9596273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차승재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28457" y="9557702"/>
            <a:ext cx="193992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김민규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77983" y="9557702"/>
            <a:ext cx="202616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박주호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00133" y="9557702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BFD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박성현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90350" y="6932291"/>
            <a:ext cx="8707299" cy="4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사전 구성 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9319D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5720211" y="231437"/>
            <a:ext cx="1136863" cy="1168738"/>
          </a:xfrm>
          <a:custGeom>
            <a:avLst/>
            <a:gdLst/>
            <a:ahLst/>
            <a:cxnLst/>
            <a:rect r="r" b="b" t="t" l="l"/>
            <a:pathLst>
              <a:path h="1168738" w="1136863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1079" y="1276350"/>
            <a:ext cx="1065391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질문과 답변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373184" y="4834443"/>
            <a:ext cx="1775110" cy="1678286"/>
          </a:xfrm>
          <a:custGeom>
            <a:avLst/>
            <a:gdLst/>
            <a:ahLst/>
            <a:cxnLst/>
            <a:rect r="r" b="b" t="t" l="l"/>
            <a:pathLst>
              <a:path h="1678286" w="1775110">
                <a:moveTo>
                  <a:pt x="0" y="0"/>
                </a:moveTo>
                <a:lnTo>
                  <a:pt x="1775109" y="0"/>
                </a:lnTo>
                <a:lnTo>
                  <a:pt x="1775109" y="1678285"/>
                </a:lnTo>
                <a:lnTo>
                  <a:pt x="0" y="167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53814" y="4834443"/>
            <a:ext cx="1861002" cy="1678286"/>
          </a:xfrm>
          <a:custGeom>
            <a:avLst/>
            <a:gdLst/>
            <a:ahLst/>
            <a:cxnLst/>
            <a:rect r="r" b="b" t="t" l="l"/>
            <a:pathLst>
              <a:path h="1678286" w="1861002">
                <a:moveTo>
                  <a:pt x="0" y="0"/>
                </a:moveTo>
                <a:lnTo>
                  <a:pt x="1861002" y="0"/>
                </a:lnTo>
                <a:lnTo>
                  <a:pt x="1861002" y="1678285"/>
                </a:lnTo>
                <a:lnTo>
                  <a:pt x="0" y="1678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8441471" y="4863375"/>
            <a:ext cx="1412493" cy="164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31"/>
              </a:lnSpc>
            </a:pPr>
            <a:r>
              <a:rPr lang="en-US" sz="9522">
                <a:solidFill>
                  <a:srgbClr val="0B1544">
                    <a:alpha val="73725"/>
                  </a:srgbClr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&amp;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5847" y="7423337"/>
            <a:ext cx="2863663" cy="2863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9319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16351" y="1942816"/>
            <a:ext cx="3432702" cy="34327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796734" y="4453276"/>
            <a:ext cx="694532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860922" y="4739848"/>
            <a:ext cx="12566156" cy="161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3"/>
              </a:lnSpc>
            </a:pPr>
            <a:r>
              <a:rPr lang="en-US" sz="10381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감사합니다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사전 구성 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Date. 2025.06.01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90350" y="3602017"/>
            <a:ext cx="8707299" cy="4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1"/>
              </a:lnSpc>
              <a:spcBef>
                <a:spcPct val="0"/>
              </a:spcBef>
            </a:pPr>
            <a:r>
              <a:rPr lang="en-US" sz="2837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THANK YOU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485997" y="3943687"/>
            <a:ext cx="2863663" cy="28636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01478" y="3659167"/>
            <a:ext cx="3432702" cy="343270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2480848" y="4374917"/>
            <a:ext cx="4084874" cy="4114800"/>
          </a:xfrm>
          <a:custGeom>
            <a:avLst/>
            <a:gdLst/>
            <a:ahLst/>
            <a:cxnLst/>
            <a:rect r="r" b="b" t="t" l="l"/>
            <a:pathLst>
              <a:path h="4114800" w="4084874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26748"/>
            <a:ext cx="4321179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목차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44000" y="2269175"/>
            <a:ext cx="1101128" cy="94628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9319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543245" y="2397924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소개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44000" y="3767906"/>
            <a:ext cx="1101128" cy="94628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9319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543245" y="3896655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시스템 구성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144000" y="5266638"/>
            <a:ext cx="1101128" cy="946282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9319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543245" y="5395387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144000" y="6765370"/>
            <a:ext cx="1101128" cy="946282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9319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543245" y="6894119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한계점 및 개선 방향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15014" y="8260489"/>
            <a:ext cx="1101128" cy="946282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9319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514260" y="8389238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후기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630" y="1456828"/>
            <a:ext cx="16374811" cy="8309713"/>
            <a:chOff x="0" y="0"/>
            <a:chExt cx="21833081" cy="110796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92281" y="171885"/>
              <a:ext cx="21640800" cy="10907732"/>
              <a:chOff x="0" y="0"/>
              <a:chExt cx="4274726" cy="21546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74726" cy="2154614"/>
              </a:xfrm>
              <a:custGeom>
                <a:avLst/>
                <a:gdLst/>
                <a:ahLst/>
                <a:cxnLst/>
                <a:rect r="r" b="b" t="t" l="l"/>
                <a:pathLst>
                  <a:path h="2154614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54614"/>
                    </a:lnTo>
                    <a:lnTo>
                      <a:pt x="0" y="2154614"/>
                    </a:lnTo>
                    <a:close/>
                  </a:path>
                </a:pathLst>
              </a:custGeom>
              <a:solidFill>
                <a:srgbClr val="19319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274726" cy="22022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1640800" cy="10907732"/>
              <a:chOff x="0" y="0"/>
              <a:chExt cx="4274726" cy="21546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74726" cy="2154614"/>
              </a:xfrm>
              <a:custGeom>
                <a:avLst/>
                <a:gdLst/>
                <a:ahLst/>
                <a:cxnLst/>
                <a:rect r="r" b="b" t="t" l="l"/>
                <a:pathLst>
                  <a:path h="2154614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54614"/>
                    </a:lnTo>
                    <a:lnTo>
                      <a:pt x="0" y="215461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9319D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274726" cy="22022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915869" y="0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0630" y="225935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소개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519012" y="3215967"/>
            <a:ext cx="13249977" cy="6042333"/>
            <a:chOff x="0" y="0"/>
            <a:chExt cx="3489706" cy="15913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89706" cy="1591396"/>
            </a:xfrm>
            <a:custGeom>
              <a:avLst/>
              <a:gdLst/>
              <a:ahLst/>
              <a:cxnLst/>
              <a:rect r="r" b="b" t="t" l="l"/>
              <a:pathLst>
                <a:path h="1591396" w="3489706">
                  <a:moveTo>
                    <a:pt x="0" y="0"/>
                  </a:moveTo>
                  <a:lnTo>
                    <a:pt x="3489706" y="0"/>
                  </a:lnTo>
                  <a:lnTo>
                    <a:pt x="3489706" y="1591396"/>
                  </a:lnTo>
                  <a:lnTo>
                    <a:pt x="0" y="1591396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489706" cy="1639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766622" y="381217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기획 동기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42581" y="3694082"/>
            <a:ext cx="10356923" cy="55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0"/>
              </a:lnSpc>
            </a:pPr>
            <a:r>
              <a:rPr lang="en-US" sz="3096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흔치않은 dos 창 기반의 게임을 생각하여 비슷한 해킹과 접목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66622" y="4597009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구현 목표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42581" y="4482709"/>
            <a:ext cx="9926179" cy="172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4"/>
              </a:lnSpc>
            </a:pPr>
            <a:r>
              <a:rPr lang="en-US" sz="3096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명령어 기반의 인터페이스를 구현함으로 텍스트 중심의 시스템 조작 구조를 이해하고 구조적 사고와 창의적 분석 능력을 향상 시키는 것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84820" y="647548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기획 목표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28981" y="6399280"/>
            <a:ext cx="9926179" cy="259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0757" indent="-320378" lvl="1">
              <a:lnSpc>
                <a:spcPts val="4154"/>
              </a:lnSpc>
              <a:buFont typeface="Arial"/>
              <a:buChar char="•"/>
            </a:pPr>
            <a:r>
              <a:rPr lang="en-US" sz="2967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실제 해킹에서 사용하는 명령어를 보다 단순하게 표현하여 처음 플레이하는 사용자도 보다 쉽게 접근할 수 있도록 하였습니다.</a:t>
            </a:r>
          </a:p>
          <a:p>
            <a:pPr algn="just" marL="640757" indent="-320378" lvl="1">
              <a:lnSpc>
                <a:spcPts val="4154"/>
              </a:lnSpc>
              <a:buFont typeface="Arial"/>
              <a:buChar char="•"/>
            </a:pPr>
            <a:r>
              <a:rPr lang="en-US" sz="2967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궁극적으로 게임을 통하여 텍스트 기반 시스템에 </a:t>
            </a:r>
            <a:r>
              <a:rPr lang="en-US" sz="2967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대한 쉬운 접근과 이해 능력 강화가 목표였습니다.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84820" y="2106816"/>
            <a:ext cx="3980155" cy="76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4559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기획 배경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0701" y="1824229"/>
            <a:ext cx="1334119" cy="115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9"/>
              </a:lnSpc>
            </a:pPr>
            <a:r>
              <a:rPr lang="en-US" sz="6742" b="true">
                <a:solidFill>
                  <a:srgbClr val="19319D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630" y="1456828"/>
            <a:ext cx="16374811" cy="8309713"/>
            <a:chOff x="0" y="0"/>
            <a:chExt cx="21833081" cy="1107961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92281" y="171885"/>
              <a:ext cx="21640800" cy="10907732"/>
              <a:chOff x="0" y="0"/>
              <a:chExt cx="4274726" cy="21546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74726" cy="2154614"/>
              </a:xfrm>
              <a:custGeom>
                <a:avLst/>
                <a:gdLst/>
                <a:ahLst/>
                <a:cxnLst/>
                <a:rect r="r" b="b" t="t" l="l"/>
                <a:pathLst>
                  <a:path h="2154614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54614"/>
                    </a:lnTo>
                    <a:lnTo>
                      <a:pt x="0" y="2154614"/>
                    </a:lnTo>
                    <a:close/>
                  </a:path>
                </a:pathLst>
              </a:custGeom>
              <a:solidFill>
                <a:srgbClr val="19319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274726" cy="22022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21640800" cy="10907732"/>
              <a:chOff x="0" y="0"/>
              <a:chExt cx="4274726" cy="215461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74726" cy="2154614"/>
              </a:xfrm>
              <a:custGeom>
                <a:avLst/>
                <a:gdLst/>
                <a:ahLst/>
                <a:cxnLst/>
                <a:rect r="r" b="b" t="t" l="l"/>
                <a:pathLst>
                  <a:path h="2154614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54614"/>
                    </a:lnTo>
                    <a:lnTo>
                      <a:pt x="0" y="215461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9319D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4274726" cy="22022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887169" y="1516617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2"/>
                </a:lnTo>
                <a:lnTo>
                  <a:pt x="0" y="135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64975" y="3215967"/>
            <a:ext cx="9004013" cy="6042333"/>
            <a:chOff x="0" y="0"/>
            <a:chExt cx="2371427" cy="15913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1427" cy="1591396"/>
            </a:xfrm>
            <a:custGeom>
              <a:avLst/>
              <a:gdLst/>
              <a:ahLst/>
              <a:cxnLst/>
              <a:rect r="r" b="b" t="t" l="l"/>
              <a:pathLst>
                <a:path h="1591396" w="2371427">
                  <a:moveTo>
                    <a:pt x="0" y="0"/>
                  </a:moveTo>
                  <a:lnTo>
                    <a:pt x="2371427" y="0"/>
                  </a:lnTo>
                  <a:lnTo>
                    <a:pt x="2371427" y="1591396"/>
                  </a:lnTo>
                  <a:lnTo>
                    <a:pt x="0" y="1591396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371427" cy="1639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36621" y="4560148"/>
            <a:ext cx="4549960" cy="2918055"/>
          </a:xfrm>
          <a:custGeom>
            <a:avLst/>
            <a:gdLst/>
            <a:ahLst/>
            <a:cxnLst/>
            <a:rect r="r" b="b" t="t" l="l"/>
            <a:pathLst>
              <a:path h="2918055" w="4549960">
                <a:moveTo>
                  <a:pt x="0" y="0"/>
                </a:moveTo>
                <a:lnTo>
                  <a:pt x="4549960" y="0"/>
                </a:lnTo>
                <a:lnTo>
                  <a:pt x="4549960" y="2918055"/>
                </a:lnTo>
                <a:lnTo>
                  <a:pt x="0" y="291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08" t="0" r="-18608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630" y="225935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소개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33239" y="3812170"/>
            <a:ext cx="283424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장르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12523" y="3694082"/>
            <a:ext cx="7756465" cy="55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0"/>
              </a:lnSpc>
            </a:pPr>
            <a:r>
              <a:rPr lang="en-US" sz="3096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해킹 시뮬레이션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33239" y="4569673"/>
            <a:ext cx="2834249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특징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33239" y="6748704"/>
            <a:ext cx="1590552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차별화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84820" y="2106816"/>
            <a:ext cx="3980155" cy="76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4559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벤치마킹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0701" y="1824229"/>
            <a:ext cx="1334119" cy="115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9"/>
              </a:lnSpc>
            </a:pPr>
            <a:r>
              <a:rPr lang="en-US" sz="6742" b="true">
                <a:solidFill>
                  <a:srgbClr val="19319D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12523" y="4560443"/>
            <a:ext cx="6738895" cy="167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0"/>
              </a:lnSpc>
            </a:pPr>
            <a:r>
              <a:rPr lang="en-US" sz="3096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자신의 컴퓨터 내의 폴더를 보거나 남의 사이트에 접속, 이후 해킹과 별도로 암호 해독 등 난이도가 높아짐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12523" y="6653454"/>
            <a:ext cx="7304212" cy="223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0"/>
              </a:lnSpc>
            </a:pPr>
            <a:r>
              <a:rPr lang="en-US" sz="3096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타이머에 따른 긴장감과 다르게 입력 횟수에 따른 발각도의 표현으로 다른 방식의 긴장감을 유도.</a:t>
            </a:r>
          </a:p>
          <a:p>
            <a:pPr algn="just">
              <a:lnSpc>
                <a:spcPts val="4490"/>
              </a:lnSpc>
            </a:pPr>
            <a:r>
              <a:rPr lang="en-US" sz="3096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전문적인 해킹 방식보다 간결한 명령어 표현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83740" y="8037559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630" y="225935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소개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0630" y="1456828"/>
            <a:ext cx="16374811" cy="8309713"/>
            <a:chOff x="0" y="0"/>
            <a:chExt cx="21833081" cy="1107961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2281" y="171885"/>
              <a:ext cx="21640800" cy="10907732"/>
              <a:chOff x="0" y="0"/>
              <a:chExt cx="4274726" cy="21546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274726" cy="2154614"/>
              </a:xfrm>
              <a:custGeom>
                <a:avLst/>
                <a:gdLst/>
                <a:ahLst/>
                <a:cxnLst/>
                <a:rect r="r" b="b" t="t" l="l"/>
                <a:pathLst>
                  <a:path h="2154614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54614"/>
                    </a:lnTo>
                    <a:lnTo>
                      <a:pt x="0" y="2154614"/>
                    </a:lnTo>
                    <a:close/>
                  </a:path>
                </a:pathLst>
              </a:custGeom>
              <a:solidFill>
                <a:srgbClr val="19319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4274726" cy="22022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1640800" cy="10907732"/>
              <a:chOff x="0" y="0"/>
              <a:chExt cx="4274726" cy="215461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274726" cy="2154614"/>
              </a:xfrm>
              <a:custGeom>
                <a:avLst/>
                <a:gdLst/>
                <a:ahLst/>
                <a:cxnLst/>
                <a:rect r="r" b="b" t="t" l="l"/>
                <a:pathLst>
                  <a:path h="2154614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54614"/>
                    </a:lnTo>
                    <a:lnTo>
                      <a:pt x="0" y="215461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19319D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4274726" cy="22022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2558694" y="3236736"/>
            <a:ext cx="13187996" cy="6021564"/>
            <a:chOff x="0" y="0"/>
            <a:chExt cx="3473382" cy="15859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73382" cy="1585926"/>
            </a:xfrm>
            <a:custGeom>
              <a:avLst/>
              <a:gdLst/>
              <a:ahLst/>
              <a:cxnLst/>
              <a:rect r="r" b="b" t="t" l="l"/>
              <a:pathLst>
                <a:path h="1585926" w="3473382">
                  <a:moveTo>
                    <a:pt x="0" y="0"/>
                  </a:moveTo>
                  <a:lnTo>
                    <a:pt x="3473382" y="0"/>
                  </a:lnTo>
                  <a:lnTo>
                    <a:pt x="3473382" y="1585926"/>
                  </a:lnTo>
                  <a:lnTo>
                    <a:pt x="0" y="1585926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473382" cy="1633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766622" y="3812170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게임 장르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42581" y="3694082"/>
            <a:ext cx="10356923" cy="55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0"/>
              </a:lnSpc>
            </a:pPr>
            <a:r>
              <a:rPr lang="en-US" sz="3096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명령어 기반 콘솔 창을 활용한 해킹 시뮬레이션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66622" y="5213879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핵심 주제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42581" y="5099579"/>
            <a:ext cx="9926179" cy="114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44"/>
              </a:lnSpc>
            </a:pPr>
            <a:r>
              <a:rPr lang="en-US" sz="3096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해킹 테마의 컨셉으로 사용자가 실제 해킹을 하는 분위기를 연출하여 실제 해킹을 하는 듯한 몰입감과 긴장감을 연출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84820" y="6976004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제작 목표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88188" y="6909329"/>
            <a:ext cx="8086224" cy="1487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6835" indent="-308417" lvl="1">
              <a:lnSpc>
                <a:spcPts val="3999"/>
              </a:lnSpc>
              <a:buFont typeface="Arial"/>
              <a:buChar char="•"/>
            </a:pPr>
            <a:r>
              <a:rPr lang="en-US" sz="2857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다양한 보안 시스템 구현</a:t>
            </a:r>
          </a:p>
          <a:p>
            <a:pPr algn="just" marL="616835" indent="-308417" lvl="1">
              <a:lnSpc>
                <a:spcPts val="3999"/>
              </a:lnSpc>
              <a:buFont typeface="Arial"/>
              <a:buChar char="•"/>
            </a:pPr>
            <a:r>
              <a:rPr lang="en-US" sz="2857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스토리 진행에 따른 퍼즐 난이도 상승</a:t>
            </a:r>
          </a:p>
          <a:p>
            <a:pPr algn="just" marL="616835" indent="-308417" lvl="1">
              <a:lnSpc>
                <a:spcPts val="3999"/>
              </a:lnSpc>
              <a:buFont typeface="Arial"/>
              <a:buChar char="•"/>
            </a:pPr>
            <a:r>
              <a:rPr lang="en-US" sz="2857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발각도 등 해킹을 방해하는 요소로 긴장감 유도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84820" y="2106816"/>
            <a:ext cx="3980155" cy="76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4559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0701" y="1824229"/>
            <a:ext cx="1334119" cy="115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9"/>
              </a:lnSpc>
            </a:pPr>
            <a:r>
              <a:rPr lang="en-US" sz="6742" b="true">
                <a:solidFill>
                  <a:srgbClr val="19319D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915869" y="0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3808" y="3338532"/>
            <a:ext cx="3356337" cy="5919768"/>
            <a:chOff x="0" y="0"/>
            <a:chExt cx="401558" cy="7082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1558" cy="708251"/>
            </a:xfrm>
            <a:custGeom>
              <a:avLst/>
              <a:gdLst/>
              <a:ahLst/>
              <a:cxnLst/>
              <a:rect r="r" b="b" t="t" l="l"/>
              <a:pathLst>
                <a:path h="708251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423808" y="3661585"/>
            <a:ext cx="3356337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28033" y="3886070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COMMAND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1900554" y="4328411"/>
            <a:ext cx="240284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5449007" y="3338532"/>
            <a:ext cx="3356337" cy="5919768"/>
            <a:chOff x="0" y="0"/>
            <a:chExt cx="401558" cy="7082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1558" cy="708251"/>
            </a:xfrm>
            <a:custGeom>
              <a:avLst/>
              <a:gdLst/>
              <a:ahLst/>
              <a:cxnLst/>
              <a:rect r="r" b="b" t="t" l="l"/>
              <a:pathLst>
                <a:path h="708251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5449007" y="3661585"/>
            <a:ext cx="3356337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5453232" y="3886070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COMPUTER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5925754" y="4328411"/>
            <a:ext cx="240284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9476319" y="3338532"/>
            <a:ext cx="3356337" cy="5919768"/>
            <a:chOff x="0" y="0"/>
            <a:chExt cx="401558" cy="70825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1558" cy="708251"/>
            </a:xfrm>
            <a:custGeom>
              <a:avLst/>
              <a:gdLst/>
              <a:ahLst/>
              <a:cxnLst/>
              <a:rect r="r" b="b" t="t" l="l"/>
              <a:pathLst>
                <a:path h="708251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9476319" y="3661585"/>
            <a:ext cx="3356337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9480543" y="3886070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FILE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9953065" y="4328411"/>
            <a:ext cx="240284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2147519" y="4590325"/>
            <a:ext cx="1917365" cy="191736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172718" y="4590325"/>
            <a:ext cx="1917365" cy="191736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00029" y="4590325"/>
            <a:ext cx="1917365" cy="1917365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6409878" y="4955401"/>
            <a:ext cx="1434596" cy="1187212"/>
          </a:xfrm>
          <a:custGeom>
            <a:avLst/>
            <a:gdLst/>
            <a:ahLst/>
            <a:cxnLst/>
            <a:rect r="r" b="b" t="t" l="l"/>
            <a:pathLst>
              <a:path h="1187212" w="1434596">
                <a:moveTo>
                  <a:pt x="0" y="0"/>
                </a:moveTo>
                <a:lnTo>
                  <a:pt x="1434596" y="0"/>
                </a:lnTo>
                <a:lnTo>
                  <a:pt x="1434596" y="1187212"/>
                </a:lnTo>
                <a:lnTo>
                  <a:pt x="0" y="1187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457398" y="5008358"/>
            <a:ext cx="1402627" cy="1081298"/>
          </a:xfrm>
          <a:custGeom>
            <a:avLst/>
            <a:gdLst/>
            <a:ahLst/>
            <a:cxnLst/>
            <a:rect r="r" b="b" t="t" l="l"/>
            <a:pathLst>
              <a:path h="1081298" w="1402627">
                <a:moveTo>
                  <a:pt x="0" y="0"/>
                </a:moveTo>
                <a:lnTo>
                  <a:pt x="1402627" y="0"/>
                </a:lnTo>
                <a:lnTo>
                  <a:pt x="1402627" y="1081298"/>
                </a:lnTo>
                <a:lnTo>
                  <a:pt x="0" y="1081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445937" y="4892967"/>
            <a:ext cx="1312080" cy="1312080"/>
          </a:xfrm>
          <a:custGeom>
            <a:avLst/>
            <a:gdLst/>
            <a:ahLst/>
            <a:cxnLst/>
            <a:rect r="r" b="b" t="t" l="l"/>
            <a:pathLst>
              <a:path h="1312080" w="1312080">
                <a:moveTo>
                  <a:pt x="0" y="0"/>
                </a:moveTo>
                <a:lnTo>
                  <a:pt x="1312079" y="0"/>
                </a:lnTo>
                <a:lnTo>
                  <a:pt x="1312079" y="1312080"/>
                </a:lnTo>
                <a:lnTo>
                  <a:pt x="0" y="13120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3503630" y="3338532"/>
            <a:ext cx="3356337" cy="5919768"/>
            <a:chOff x="0" y="0"/>
            <a:chExt cx="401558" cy="70825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01558" cy="708251"/>
            </a:xfrm>
            <a:custGeom>
              <a:avLst/>
              <a:gdLst/>
              <a:ahLst/>
              <a:cxnLst/>
              <a:rect r="r" b="b" t="t" l="l"/>
              <a:pathLst>
                <a:path h="708251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708251"/>
                  </a:lnTo>
                  <a:lnTo>
                    <a:pt x="0" y="708251"/>
                  </a:lnTo>
                  <a:close/>
                </a:path>
              </a:pathLst>
            </a:custGeom>
            <a:solidFill>
              <a:srgbClr val="19319D">
                <a:alpha val="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401558" cy="755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3503630" y="3661585"/>
            <a:ext cx="3356337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3507855" y="3886070"/>
            <a:ext cx="3356337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발각도</a:t>
            </a:r>
          </a:p>
        </p:txBody>
      </p:sp>
      <p:sp>
        <p:nvSpPr>
          <p:cNvPr name="AutoShape 45" id="45"/>
          <p:cNvSpPr/>
          <p:nvPr/>
        </p:nvSpPr>
        <p:spPr>
          <a:xfrm flipV="true">
            <a:off x="13980376" y="4328411"/>
            <a:ext cx="240284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6" id="46"/>
          <p:cNvGrpSpPr/>
          <p:nvPr/>
        </p:nvGrpSpPr>
        <p:grpSpPr>
          <a:xfrm rot="0">
            <a:off x="14227341" y="4590325"/>
            <a:ext cx="1917365" cy="1917365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FD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14530927" y="5008358"/>
            <a:ext cx="1310192" cy="1145822"/>
          </a:xfrm>
          <a:custGeom>
            <a:avLst/>
            <a:gdLst/>
            <a:ahLst/>
            <a:cxnLst/>
            <a:rect r="r" b="b" t="t" l="l"/>
            <a:pathLst>
              <a:path h="1145822" w="1310192">
                <a:moveTo>
                  <a:pt x="0" y="0"/>
                </a:moveTo>
                <a:lnTo>
                  <a:pt x="1310192" y="0"/>
                </a:lnTo>
                <a:lnTo>
                  <a:pt x="1310192" y="1145822"/>
                </a:lnTo>
                <a:lnTo>
                  <a:pt x="0" y="11458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06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666406" y="6669590"/>
            <a:ext cx="2879591" cy="237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  <a:spcBef>
                <a:spcPct val="0"/>
              </a:spcBef>
            </a:pPr>
            <a:r>
              <a:rPr lang="en-US" sz="2516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입력된 문자열을 바탕으로 다양한 명령어 실행 및 다양한 컴퓨터(스테이지)의 조작 및 관리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693717" y="6669590"/>
            <a:ext cx="2875366" cy="18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  <a:spcBef>
                <a:spcPct val="0"/>
              </a:spcBef>
            </a:pPr>
            <a:r>
              <a:rPr lang="en-US" sz="2516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게임 속 독자적인 IP 주소, 포트 정보, 파일을 가지고 외부에서 직접 접근이 불가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718917" y="6669590"/>
            <a:ext cx="2879591" cy="18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  <a:spcBef>
                <a:spcPct val="0"/>
              </a:spcBef>
            </a:pPr>
            <a:r>
              <a:rPr lang="en-US" sz="2516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모든 파일은 고유의 id를 가짐. 보안 수준에 따라 파일이 잠겨있을 수 있음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50701" y="1824229"/>
            <a:ext cx="1334119" cy="115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9"/>
              </a:lnSpc>
            </a:pPr>
            <a:r>
              <a:rPr lang="en-US" sz="6742" b="true">
                <a:solidFill>
                  <a:srgbClr val="19319D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784820" y="2106816"/>
            <a:ext cx="3980155" cy="76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4559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시스템 구성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80630" y="225935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시스템 구성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746228" y="6669590"/>
            <a:ext cx="2879591" cy="189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50"/>
              </a:lnSpc>
              <a:spcBef>
                <a:spcPct val="0"/>
              </a:spcBef>
            </a:pPr>
            <a:r>
              <a:rPr lang="en-US" sz="2516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입력 횟수에 따른 발각도 존재. 발각도의 중첩 수치에 따른 난이도와 긴장감 증가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0630" y="1692614"/>
            <a:ext cx="16326741" cy="7827802"/>
            <a:chOff x="0" y="0"/>
            <a:chExt cx="21768988" cy="1043706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28188" y="132728"/>
              <a:ext cx="21640800" cy="10304341"/>
              <a:chOff x="0" y="0"/>
              <a:chExt cx="4274726" cy="203542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274726" cy="2035425"/>
              </a:xfrm>
              <a:custGeom>
                <a:avLst/>
                <a:gdLst/>
                <a:ahLst/>
                <a:cxnLst/>
                <a:rect r="r" b="b" t="t" l="l"/>
                <a:pathLst>
                  <a:path h="2035425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035425"/>
                    </a:lnTo>
                    <a:lnTo>
                      <a:pt x="0" y="2035425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4274726" cy="2083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21640800" cy="10304341"/>
              <a:chOff x="0" y="0"/>
              <a:chExt cx="4274726" cy="203542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4726" cy="2035425"/>
              </a:xfrm>
              <a:custGeom>
                <a:avLst/>
                <a:gdLst/>
                <a:ahLst/>
                <a:cxnLst/>
                <a:rect r="r" b="b" t="t" l="l"/>
                <a:pathLst>
                  <a:path h="2035425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035425"/>
                    </a:lnTo>
                    <a:lnTo>
                      <a:pt x="0" y="2035425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4726" cy="2083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AutoShape 15" id="15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cap="flat" w="19050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3174189" y="3413251"/>
            <a:ext cx="1626922" cy="863735"/>
            <a:chOff x="0" y="0"/>
            <a:chExt cx="1315687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5687" cy="698500"/>
            </a:xfrm>
            <a:custGeom>
              <a:avLst/>
              <a:gdLst/>
              <a:ahLst/>
              <a:cxnLst/>
              <a:rect r="r" b="b" t="t" l="l"/>
              <a:pathLst>
                <a:path h="698500" w="1315687">
                  <a:moveTo>
                    <a:pt x="1315687" y="349250"/>
                  </a:moveTo>
                  <a:lnTo>
                    <a:pt x="111248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12487" y="0"/>
                  </a:lnTo>
                  <a:lnTo>
                    <a:pt x="1315687" y="349250"/>
                  </a:lnTo>
                  <a:close/>
                </a:path>
              </a:pathLst>
            </a:custGeom>
            <a:solidFill>
              <a:srgbClr val="19319D"/>
            </a:solidFill>
            <a:ln w="19050" cap="sq">
              <a:solidFill>
                <a:srgbClr val="0B1544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47625"/>
              <a:ext cx="1087087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튜토리얼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flipV="true">
            <a:off x="3987650" y="4263455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424919" y="4816457"/>
            <a:ext cx="2903178" cy="1701143"/>
            <a:chOff x="0" y="0"/>
            <a:chExt cx="762847" cy="4469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2847" cy="446997"/>
            </a:xfrm>
            <a:custGeom>
              <a:avLst/>
              <a:gdLst/>
              <a:ahLst/>
              <a:cxnLst/>
              <a:rect r="r" b="b" t="t" l="l"/>
              <a:pathLst>
                <a:path h="446997" w="76284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9EDFF"/>
            </a:solidFill>
            <a:ln w="19050" cap="sq">
              <a:solidFill>
                <a:srgbClr val="19319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 strike="noStrike" u="none">
                  <a:solidFill>
                    <a:srgbClr val="19319D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시스템의 이해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427085" y="6657194"/>
            <a:ext cx="2903178" cy="1949739"/>
            <a:chOff x="0" y="0"/>
            <a:chExt cx="762847" cy="5123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2847" cy="512319"/>
            </a:xfrm>
            <a:custGeom>
              <a:avLst/>
              <a:gdLst/>
              <a:ahLst/>
              <a:cxnLst/>
              <a:rect r="r" b="b" t="t" l="l"/>
              <a:pathLst>
                <a:path h="512319" w="76284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B154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62847" cy="55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9319D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플레이어의 컴퓨터 속 메모를 통해 시스템의 구조와 실행 방법 이해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809987" y="3399720"/>
            <a:ext cx="1429061" cy="863735"/>
            <a:chOff x="0" y="0"/>
            <a:chExt cx="1155678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55678" cy="698500"/>
            </a:xfrm>
            <a:custGeom>
              <a:avLst/>
              <a:gdLst/>
              <a:ahLst/>
              <a:cxnLst/>
              <a:rect r="r" b="b" t="t" l="l"/>
              <a:pathLst>
                <a:path h="698500" w="1155678">
                  <a:moveTo>
                    <a:pt x="1155678" y="349250"/>
                  </a:moveTo>
                  <a:lnTo>
                    <a:pt x="95247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52478" y="0"/>
                  </a:lnTo>
                  <a:lnTo>
                    <a:pt x="1155678" y="349250"/>
                  </a:lnTo>
                  <a:close/>
                </a:path>
              </a:pathLst>
            </a:custGeom>
            <a:solidFill>
              <a:srgbClr val="E9EDFF"/>
            </a:solidFill>
            <a:ln w="19050" cap="sq">
              <a:solidFill>
                <a:srgbClr val="1D2A3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47625"/>
              <a:ext cx="927078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19319D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가정집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7524518" y="4263455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6011712" y="4816457"/>
            <a:ext cx="2900030" cy="1701143"/>
            <a:chOff x="0" y="0"/>
            <a:chExt cx="762020" cy="4469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62020" cy="446997"/>
            </a:xfrm>
            <a:custGeom>
              <a:avLst/>
              <a:gdLst/>
              <a:ahLst/>
              <a:cxnLst/>
              <a:rect r="r" b="b" t="t" l="l"/>
              <a:pathLst>
                <a:path h="446997" w="762020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9EDFF"/>
            </a:solidFill>
            <a:ln w="19050" cap="sq">
              <a:solidFill>
                <a:srgbClr val="19319D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 strike="noStrike" u="none">
                  <a:solidFill>
                    <a:srgbClr val="19319D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시스템 적용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013876" y="6657194"/>
            <a:ext cx="2900030" cy="1949739"/>
            <a:chOff x="0" y="0"/>
            <a:chExt cx="762020" cy="5123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62020" cy="512319"/>
            </a:xfrm>
            <a:custGeom>
              <a:avLst/>
              <a:gdLst/>
              <a:ahLst/>
              <a:cxnLst/>
              <a:rect r="r" b="b" t="t" l="l"/>
              <a:pathLst>
                <a:path h="512319" w="762020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B1544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 strike="noStrike" u="none">
                  <a:solidFill>
                    <a:srgbClr val="19319D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튜토리얼을 통해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 strike="noStrike" u="none">
                  <a:solidFill>
                    <a:srgbClr val="19319D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학습한 내용으로 실제 해킹을 적용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V="true">
            <a:off x="11015046" y="4205852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10171001" y="3399720"/>
            <a:ext cx="1655188" cy="863735"/>
            <a:chOff x="0" y="0"/>
            <a:chExt cx="1338546" cy="698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38546" cy="698500"/>
            </a:xfrm>
            <a:custGeom>
              <a:avLst/>
              <a:gdLst/>
              <a:ahLst/>
              <a:cxnLst/>
              <a:rect r="r" b="b" t="t" l="l"/>
              <a:pathLst>
                <a:path h="698500" w="1338546">
                  <a:moveTo>
                    <a:pt x="1338546" y="349250"/>
                  </a:moveTo>
                  <a:lnTo>
                    <a:pt x="113534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135346" y="0"/>
                  </a:lnTo>
                  <a:lnTo>
                    <a:pt x="1338546" y="349250"/>
                  </a:lnTo>
                  <a:close/>
                </a:path>
              </a:pathLst>
            </a:custGeom>
            <a:solidFill>
              <a:srgbClr val="19319D"/>
            </a:solidFill>
            <a:ln w="19050" cap="sq">
              <a:solidFill>
                <a:srgbClr val="0B1544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114300" y="-47625"/>
              <a:ext cx="1109946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 strike="noStrike" u="none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중소기업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548580" y="4816457"/>
            <a:ext cx="2900030" cy="1701143"/>
            <a:chOff x="0" y="0"/>
            <a:chExt cx="762020" cy="44699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62020" cy="446997"/>
            </a:xfrm>
            <a:custGeom>
              <a:avLst/>
              <a:gdLst/>
              <a:ahLst/>
              <a:cxnLst/>
              <a:rect r="r" b="b" t="t" l="l"/>
              <a:pathLst>
                <a:path h="446997" w="762020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9EDFF"/>
            </a:solidFill>
            <a:ln w="19050" cap="sq">
              <a:solidFill>
                <a:srgbClr val="19319D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19319D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본격적인 전개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550744" y="6657194"/>
            <a:ext cx="2900030" cy="1949739"/>
            <a:chOff x="0" y="0"/>
            <a:chExt cx="762020" cy="5123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62020" cy="512319"/>
            </a:xfrm>
            <a:custGeom>
              <a:avLst/>
              <a:gdLst/>
              <a:ahLst/>
              <a:cxnLst/>
              <a:rect r="r" b="b" t="t" l="l"/>
              <a:pathLst>
                <a:path h="512319" w="762020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B1544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319D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가정집에서 더 나아간 단계로 메모 내의 퍼즐이 존재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868995" y="3409268"/>
            <a:ext cx="1344263" cy="863735"/>
            <a:chOff x="0" y="0"/>
            <a:chExt cx="1087102" cy="6985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087102" cy="698500"/>
            </a:xfrm>
            <a:custGeom>
              <a:avLst/>
              <a:gdLst/>
              <a:ahLst/>
              <a:cxnLst/>
              <a:rect r="r" b="b" t="t" l="l"/>
              <a:pathLst>
                <a:path h="698500" w="1087102">
                  <a:moveTo>
                    <a:pt x="1087102" y="349250"/>
                  </a:moveTo>
                  <a:lnTo>
                    <a:pt x="88390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83902" y="0"/>
                  </a:lnTo>
                  <a:lnTo>
                    <a:pt x="1087102" y="349250"/>
                  </a:lnTo>
                  <a:close/>
                </a:path>
              </a:pathLst>
            </a:custGeom>
            <a:solidFill>
              <a:srgbClr val="E9EDFF"/>
            </a:solidFill>
            <a:ln w="19050" cap="sq">
              <a:solidFill>
                <a:srgbClr val="1D2A3A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114300" y="-47625"/>
              <a:ext cx="858502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 strike="noStrike" u="none">
                  <a:solidFill>
                    <a:srgbClr val="19319D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대기업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 flipV="true">
            <a:off x="14541127" y="4263455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13088949" y="4816457"/>
            <a:ext cx="2900030" cy="1701143"/>
            <a:chOff x="0" y="0"/>
            <a:chExt cx="762020" cy="44699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62020" cy="446997"/>
            </a:xfrm>
            <a:custGeom>
              <a:avLst/>
              <a:gdLst/>
              <a:ahLst/>
              <a:cxnLst/>
              <a:rect r="r" b="b" t="t" l="l"/>
              <a:pathLst>
                <a:path h="446997" w="762020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9EDFF"/>
            </a:solidFill>
            <a:ln w="19050" cap="sq">
              <a:solidFill>
                <a:srgbClr val="19319D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57150"/>
              <a:ext cx="762020" cy="50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9319D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전체 시스템 적용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3091112" y="6657194"/>
            <a:ext cx="2900030" cy="1949739"/>
            <a:chOff x="0" y="0"/>
            <a:chExt cx="762020" cy="51231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62020" cy="512319"/>
            </a:xfrm>
            <a:custGeom>
              <a:avLst/>
              <a:gdLst/>
              <a:ahLst/>
              <a:cxnLst/>
              <a:rect r="r" b="b" t="t" l="l"/>
              <a:pathLst>
                <a:path h="512319" w="762020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B1544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9319D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최종적인 스토리 이해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19319D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중소기업보다 </a:t>
              </a:r>
            </a:p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9319D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잠금을 해제해야 하는 갯수 증가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980630" y="225935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시스템 소개</a:t>
            </a:r>
          </a:p>
        </p:txBody>
      </p:sp>
      <p:sp>
        <p:nvSpPr>
          <p:cNvPr name="AutoShape 57" id="57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8" id="58"/>
          <p:cNvSpPr txBox="true"/>
          <p:nvPr/>
        </p:nvSpPr>
        <p:spPr>
          <a:xfrm rot="0">
            <a:off x="1450701" y="1824229"/>
            <a:ext cx="1334119" cy="115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9"/>
              </a:lnSpc>
            </a:pPr>
            <a:r>
              <a:rPr lang="en-US" sz="6742" b="true">
                <a:solidFill>
                  <a:srgbClr val="19319D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2784820" y="2106816"/>
            <a:ext cx="3980155" cy="76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4559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스테이지 흐름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915869" y="0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948270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프로그램 시연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630" y="225935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3892" y="8813315"/>
            <a:ext cx="2710668" cy="27106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1147265"/>
            <a:ext cx="16230600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83740" y="8037559"/>
            <a:ext cx="1372131" cy="1357163"/>
          </a:xfrm>
          <a:custGeom>
            <a:avLst/>
            <a:gdLst/>
            <a:ahLst/>
            <a:cxnLst/>
            <a:rect r="r" b="b" t="t" l="l"/>
            <a:pathLst>
              <a:path h="1357163" w="1372131">
                <a:moveTo>
                  <a:pt x="0" y="0"/>
                </a:moveTo>
                <a:lnTo>
                  <a:pt x="1372131" y="0"/>
                </a:lnTo>
                <a:lnTo>
                  <a:pt x="1372131" y="1357163"/>
                </a:lnTo>
                <a:lnTo>
                  <a:pt x="0" y="1357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339982" y="1428253"/>
            <a:ext cx="2679964" cy="267996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9319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57349" y="3906729"/>
            <a:ext cx="5734251" cy="2192637"/>
            <a:chOff x="0" y="0"/>
            <a:chExt cx="1510256" cy="5774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10256" cy="577485"/>
            </a:xfrm>
            <a:custGeom>
              <a:avLst/>
              <a:gdLst/>
              <a:ahLst/>
              <a:cxnLst/>
              <a:rect r="r" b="b" t="t" l="l"/>
              <a:pathLst>
                <a:path h="577485" w="1510256">
                  <a:moveTo>
                    <a:pt x="0" y="0"/>
                  </a:moveTo>
                  <a:lnTo>
                    <a:pt x="1510256" y="0"/>
                  </a:lnTo>
                  <a:lnTo>
                    <a:pt x="1510256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6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510256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96400" y="3906729"/>
            <a:ext cx="5734251" cy="2192637"/>
            <a:chOff x="0" y="0"/>
            <a:chExt cx="1510256" cy="5774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0256" cy="577485"/>
            </a:xfrm>
            <a:custGeom>
              <a:avLst/>
              <a:gdLst/>
              <a:ahLst/>
              <a:cxnLst/>
              <a:rect r="r" b="b" t="t" l="l"/>
              <a:pathLst>
                <a:path h="577485" w="1510256">
                  <a:moveTo>
                    <a:pt x="0" y="0"/>
                  </a:moveTo>
                  <a:lnTo>
                    <a:pt x="1510256" y="0"/>
                  </a:lnTo>
                  <a:lnTo>
                    <a:pt x="1510256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CDEEF6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510256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257349" y="6375029"/>
            <a:ext cx="5734251" cy="2192637"/>
            <a:chOff x="0" y="0"/>
            <a:chExt cx="1510256" cy="5774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10256" cy="577485"/>
            </a:xfrm>
            <a:custGeom>
              <a:avLst/>
              <a:gdLst/>
              <a:ahLst/>
              <a:cxnLst/>
              <a:rect r="r" b="b" t="t" l="l"/>
              <a:pathLst>
                <a:path h="577485" w="1510256">
                  <a:moveTo>
                    <a:pt x="0" y="0"/>
                  </a:moveTo>
                  <a:lnTo>
                    <a:pt x="1510256" y="0"/>
                  </a:lnTo>
                  <a:lnTo>
                    <a:pt x="1510256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CDEEF6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10256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96400" y="6375029"/>
            <a:ext cx="5680879" cy="2192637"/>
            <a:chOff x="0" y="0"/>
            <a:chExt cx="1496198" cy="5774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96198" cy="577485"/>
            </a:xfrm>
            <a:custGeom>
              <a:avLst/>
              <a:gdLst/>
              <a:ahLst/>
              <a:cxnLst/>
              <a:rect r="r" b="b" t="t" l="l"/>
              <a:pathLst>
                <a:path h="577485" w="1496198">
                  <a:moveTo>
                    <a:pt x="0" y="0"/>
                  </a:moveTo>
                  <a:lnTo>
                    <a:pt x="1496198" y="0"/>
                  </a:lnTo>
                  <a:lnTo>
                    <a:pt x="1496198" y="577485"/>
                  </a:lnTo>
                  <a:lnTo>
                    <a:pt x="0" y="577485"/>
                  </a:lnTo>
                  <a:close/>
                </a:path>
              </a:pathLst>
            </a:custGeom>
            <a:solidFill>
              <a:srgbClr val="19319D">
                <a:alpha val="6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496198" cy="62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3310721" y="4531878"/>
            <a:ext cx="376928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1207995" y="4546165"/>
            <a:ext cx="376928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1207995" y="7038277"/>
            <a:ext cx="376928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3310721" y="7023989"/>
            <a:ext cx="3769284" cy="0"/>
          </a:xfrm>
          <a:prstGeom prst="line">
            <a:avLst/>
          </a:prstGeom>
          <a:ln cap="flat" w="28575">
            <a:solidFill>
              <a:srgbClr val="19319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678286" y="2919808"/>
            <a:ext cx="931428" cy="93142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19319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3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4948270" y="1923766"/>
            <a:ext cx="8391461" cy="111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55"/>
              </a:lnSpc>
              <a:spcBef>
                <a:spcPct val="0"/>
              </a:spcBef>
            </a:pPr>
            <a:r>
              <a:rPr lang="en-US" sz="7199">
                <a:solidFill>
                  <a:srgbClr val="19319D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한계점 및 개선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802003" y="476747"/>
            <a:ext cx="4457297" cy="388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19319D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Page 09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10721" y="3891809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접근성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10721" y="6355979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난이도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11590" y="6355979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난이도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07995" y="3891809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접근성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10721" y="4698692"/>
            <a:ext cx="5169704" cy="78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외부 링크 활용 불가능으로 퍼즐의 난이도를 다양화 시키기 불가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10721" y="7195439"/>
            <a:ext cx="5367565" cy="78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처음으로 접근해보는 사용자들이 명령어를 사용하기에 많은 어려움이 있었음.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87440" y="7039102"/>
            <a:ext cx="5352171" cy="78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단순하고 명료한 표현을 사용하여 처음 플레이 하는 사용자들도 이해하기 쉼게 표현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73083" y="4698692"/>
            <a:ext cx="4504196" cy="78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0B154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인게임 메모 내에서 다양한 퍼즐을 구현하여 반복적인 지루함을 줄이도록 함.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0630" y="225935"/>
            <a:ext cx="5205951" cy="61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4"/>
              </a:lnSpc>
            </a:pPr>
            <a:r>
              <a:rPr lang="en-US" sz="3596">
                <a:solidFill>
                  <a:srgbClr val="19319D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한계점 및 개선방향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257349" y="3121488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한계점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207995" y="3121488"/>
            <a:ext cx="3769284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72"/>
              </a:lnSpc>
              <a:spcBef>
                <a:spcPct val="0"/>
              </a:spcBef>
            </a:pPr>
            <a:r>
              <a:rPr lang="en-US" sz="2400">
                <a:solidFill>
                  <a:srgbClr val="0B1544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개선점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DAGmw3I4Mqw</dc:identifier>
  <dcterms:modified xsi:type="dcterms:W3CDTF">2011-08-01T06:04:30Z</dcterms:modified>
  <cp:revision>1</cp:revision>
  <dc:title>파란색 흰색 심플한 마케팅 비즈니스 제안서 프레젠테이션</dc:title>
</cp:coreProperties>
</file>